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57" r:id="rId4"/>
    <p:sldId id="258" r:id="rId5"/>
    <p:sldId id="263" r:id="rId6"/>
    <p:sldId id="259" r:id="rId7"/>
    <p:sldId id="261" r:id="rId8"/>
    <p:sldId id="260" r:id="rId9"/>
    <p:sldId id="262"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8FF3"/>
    <a:srgbClr val="990000"/>
    <a:srgbClr val="3399FF"/>
    <a:srgbClr val="6600CC"/>
    <a:srgbClr val="000099"/>
    <a:srgbClr val="CC3399"/>
    <a:srgbClr val="FF33CC"/>
    <a:srgbClr val="00FFFF"/>
    <a:srgbClr val="00CC99"/>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5380" autoAdjust="0"/>
  </p:normalViewPr>
  <p:slideViewPr>
    <p:cSldViewPr snapToGrid="0">
      <p:cViewPr varScale="1">
        <p:scale>
          <a:sx n="90" d="100"/>
          <a:sy n="90" d="100"/>
        </p:scale>
        <p:origin x="57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2DB7C-28D4-4B7B-ACA4-E8054A3FDA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4E8251-7D4B-4939-B8BB-C916BB359A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92F9ED1-5A81-4508-85D6-752FFA9E5264}"/>
              </a:ext>
            </a:extLst>
          </p:cNvPr>
          <p:cNvSpPr>
            <a:spLocks noGrp="1"/>
          </p:cNvSpPr>
          <p:nvPr>
            <p:ph type="dt" sz="half" idx="10"/>
          </p:nvPr>
        </p:nvSpPr>
        <p:spPr/>
        <p:txBody>
          <a:bodyPr/>
          <a:lstStyle/>
          <a:p>
            <a:fld id="{35B0D779-12C7-4629-9A0C-7E27AC3F00CB}" type="datetimeFigureOut">
              <a:rPr lang="en-US" smtClean="0"/>
              <a:t>4/21/2021</a:t>
            </a:fld>
            <a:endParaRPr lang="en-US"/>
          </a:p>
        </p:txBody>
      </p:sp>
      <p:sp>
        <p:nvSpPr>
          <p:cNvPr id="5" name="Footer Placeholder 4">
            <a:extLst>
              <a:ext uri="{FF2B5EF4-FFF2-40B4-BE49-F238E27FC236}">
                <a16:creationId xmlns:a16="http://schemas.microsoft.com/office/drawing/2014/main" id="{7F2CB57D-E66E-4B10-A0FA-1D67518928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0FCFF8-6D69-4BF4-B573-222E66D5C692}"/>
              </a:ext>
            </a:extLst>
          </p:cNvPr>
          <p:cNvSpPr>
            <a:spLocks noGrp="1"/>
          </p:cNvSpPr>
          <p:nvPr>
            <p:ph type="sldNum" sz="quarter" idx="12"/>
          </p:nvPr>
        </p:nvSpPr>
        <p:spPr/>
        <p:txBody>
          <a:bodyPr/>
          <a:lstStyle/>
          <a:p>
            <a:fld id="{8E3AED65-9FC3-446C-B692-81C516E93DA5}" type="slidenum">
              <a:rPr lang="en-US" smtClean="0"/>
              <a:t>‹#›</a:t>
            </a:fld>
            <a:endParaRPr lang="en-US"/>
          </a:p>
        </p:txBody>
      </p:sp>
    </p:spTree>
    <p:extLst>
      <p:ext uri="{BB962C8B-B14F-4D97-AF65-F5344CB8AC3E}">
        <p14:creationId xmlns:p14="http://schemas.microsoft.com/office/powerpoint/2010/main" val="244507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947FE-BE00-4E90-9555-988AF49513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DD5C869-B90E-4ACA-9E6F-C4E1C3CACA4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760034-08A5-4239-9546-9A59F54F59F2}"/>
              </a:ext>
            </a:extLst>
          </p:cNvPr>
          <p:cNvSpPr>
            <a:spLocks noGrp="1"/>
          </p:cNvSpPr>
          <p:nvPr>
            <p:ph type="dt" sz="half" idx="10"/>
          </p:nvPr>
        </p:nvSpPr>
        <p:spPr/>
        <p:txBody>
          <a:bodyPr/>
          <a:lstStyle/>
          <a:p>
            <a:fld id="{35B0D779-12C7-4629-9A0C-7E27AC3F00CB}" type="datetimeFigureOut">
              <a:rPr lang="en-US" smtClean="0"/>
              <a:t>4/21/2021</a:t>
            </a:fld>
            <a:endParaRPr lang="en-US"/>
          </a:p>
        </p:txBody>
      </p:sp>
      <p:sp>
        <p:nvSpPr>
          <p:cNvPr id="5" name="Footer Placeholder 4">
            <a:extLst>
              <a:ext uri="{FF2B5EF4-FFF2-40B4-BE49-F238E27FC236}">
                <a16:creationId xmlns:a16="http://schemas.microsoft.com/office/drawing/2014/main" id="{AF36EC69-DEA1-4C08-93F9-6F0CFB4255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D0DE4D-169B-4580-935F-B7127BBA492B}"/>
              </a:ext>
            </a:extLst>
          </p:cNvPr>
          <p:cNvSpPr>
            <a:spLocks noGrp="1"/>
          </p:cNvSpPr>
          <p:nvPr>
            <p:ph type="sldNum" sz="quarter" idx="12"/>
          </p:nvPr>
        </p:nvSpPr>
        <p:spPr/>
        <p:txBody>
          <a:bodyPr/>
          <a:lstStyle/>
          <a:p>
            <a:fld id="{8E3AED65-9FC3-446C-B692-81C516E93DA5}" type="slidenum">
              <a:rPr lang="en-US" smtClean="0"/>
              <a:t>‹#›</a:t>
            </a:fld>
            <a:endParaRPr lang="en-US"/>
          </a:p>
        </p:txBody>
      </p:sp>
    </p:spTree>
    <p:extLst>
      <p:ext uri="{BB962C8B-B14F-4D97-AF65-F5344CB8AC3E}">
        <p14:creationId xmlns:p14="http://schemas.microsoft.com/office/powerpoint/2010/main" val="1538623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5047D1-BFF7-4C4E-8A72-714D3933BC5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E8C829D-5A3D-4519-AAEF-89C274C333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60506E-A164-45F1-87FA-E264F175CB02}"/>
              </a:ext>
            </a:extLst>
          </p:cNvPr>
          <p:cNvSpPr>
            <a:spLocks noGrp="1"/>
          </p:cNvSpPr>
          <p:nvPr>
            <p:ph type="dt" sz="half" idx="10"/>
          </p:nvPr>
        </p:nvSpPr>
        <p:spPr/>
        <p:txBody>
          <a:bodyPr/>
          <a:lstStyle/>
          <a:p>
            <a:fld id="{35B0D779-12C7-4629-9A0C-7E27AC3F00CB}" type="datetimeFigureOut">
              <a:rPr lang="en-US" smtClean="0"/>
              <a:t>4/21/2021</a:t>
            </a:fld>
            <a:endParaRPr lang="en-US"/>
          </a:p>
        </p:txBody>
      </p:sp>
      <p:sp>
        <p:nvSpPr>
          <p:cNvPr id="5" name="Footer Placeholder 4">
            <a:extLst>
              <a:ext uri="{FF2B5EF4-FFF2-40B4-BE49-F238E27FC236}">
                <a16:creationId xmlns:a16="http://schemas.microsoft.com/office/drawing/2014/main" id="{B83D2AEF-37EB-4AE8-8C27-A299A5653D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9C8CA8-709A-4E62-818F-651CC467CC11}"/>
              </a:ext>
            </a:extLst>
          </p:cNvPr>
          <p:cNvSpPr>
            <a:spLocks noGrp="1"/>
          </p:cNvSpPr>
          <p:nvPr>
            <p:ph type="sldNum" sz="quarter" idx="12"/>
          </p:nvPr>
        </p:nvSpPr>
        <p:spPr/>
        <p:txBody>
          <a:bodyPr/>
          <a:lstStyle/>
          <a:p>
            <a:fld id="{8E3AED65-9FC3-446C-B692-81C516E93DA5}" type="slidenum">
              <a:rPr lang="en-US" smtClean="0"/>
              <a:t>‹#›</a:t>
            </a:fld>
            <a:endParaRPr lang="en-US"/>
          </a:p>
        </p:txBody>
      </p:sp>
    </p:spTree>
    <p:extLst>
      <p:ext uri="{BB962C8B-B14F-4D97-AF65-F5344CB8AC3E}">
        <p14:creationId xmlns:p14="http://schemas.microsoft.com/office/powerpoint/2010/main" val="1394811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DD925-4C7E-4677-BD18-277530B64B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25CCA3-7819-4E16-B1BD-B055C00A88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D797A3-18DA-40B8-8107-E5A812FC21F4}"/>
              </a:ext>
            </a:extLst>
          </p:cNvPr>
          <p:cNvSpPr>
            <a:spLocks noGrp="1"/>
          </p:cNvSpPr>
          <p:nvPr>
            <p:ph type="dt" sz="half" idx="10"/>
          </p:nvPr>
        </p:nvSpPr>
        <p:spPr/>
        <p:txBody>
          <a:bodyPr/>
          <a:lstStyle/>
          <a:p>
            <a:fld id="{35B0D779-12C7-4629-9A0C-7E27AC3F00CB}" type="datetimeFigureOut">
              <a:rPr lang="en-US" smtClean="0"/>
              <a:t>4/21/2021</a:t>
            </a:fld>
            <a:endParaRPr lang="en-US"/>
          </a:p>
        </p:txBody>
      </p:sp>
      <p:sp>
        <p:nvSpPr>
          <p:cNvPr id="5" name="Footer Placeholder 4">
            <a:extLst>
              <a:ext uri="{FF2B5EF4-FFF2-40B4-BE49-F238E27FC236}">
                <a16:creationId xmlns:a16="http://schemas.microsoft.com/office/drawing/2014/main" id="{0AAF5679-0204-40AB-B9EA-52828005FE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D8E942-0261-48F5-863F-1BD2DB10497C}"/>
              </a:ext>
            </a:extLst>
          </p:cNvPr>
          <p:cNvSpPr>
            <a:spLocks noGrp="1"/>
          </p:cNvSpPr>
          <p:nvPr>
            <p:ph type="sldNum" sz="quarter" idx="12"/>
          </p:nvPr>
        </p:nvSpPr>
        <p:spPr/>
        <p:txBody>
          <a:bodyPr/>
          <a:lstStyle/>
          <a:p>
            <a:fld id="{8E3AED65-9FC3-446C-B692-81C516E93DA5}" type="slidenum">
              <a:rPr lang="en-US" smtClean="0"/>
              <a:t>‹#›</a:t>
            </a:fld>
            <a:endParaRPr lang="en-US"/>
          </a:p>
        </p:txBody>
      </p:sp>
    </p:spTree>
    <p:extLst>
      <p:ext uri="{BB962C8B-B14F-4D97-AF65-F5344CB8AC3E}">
        <p14:creationId xmlns:p14="http://schemas.microsoft.com/office/powerpoint/2010/main" val="527253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03245-AE1E-4127-8774-672629A4B2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6729E08-A1F5-4D16-BC0A-9B4244CC3A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BBE7567-0B8B-4C1F-9E1B-FC346E912804}"/>
              </a:ext>
            </a:extLst>
          </p:cNvPr>
          <p:cNvSpPr>
            <a:spLocks noGrp="1"/>
          </p:cNvSpPr>
          <p:nvPr>
            <p:ph type="dt" sz="half" idx="10"/>
          </p:nvPr>
        </p:nvSpPr>
        <p:spPr/>
        <p:txBody>
          <a:bodyPr/>
          <a:lstStyle/>
          <a:p>
            <a:fld id="{35B0D779-12C7-4629-9A0C-7E27AC3F00CB}" type="datetimeFigureOut">
              <a:rPr lang="en-US" smtClean="0"/>
              <a:t>4/21/2021</a:t>
            </a:fld>
            <a:endParaRPr lang="en-US"/>
          </a:p>
        </p:txBody>
      </p:sp>
      <p:sp>
        <p:nvSpPr>
          <p:cNvPr id="5" name="Footer Placeholder 4">
            <a:extLst>
              <a:ext uri="{FF2B5EF4-FFF2-40B4-BE49-F238E27FC236}">
                <a16:creationId xmlns:a16="http://schemas.microsoft.com/office/drawing/2014/main" id="{06DB66ED-B3A4-4477-826D-73FC13BF59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F92C3A-36FC-4230-B779-2528F89AA20C}"/>
              </a:ext>
            </a:extLst>
          </p:cNvPr>
          <p:cNvSpPr>
            <a:spLocks noGrp="1"/>
          </p:cNvSpPr>
          <p:nvPr>
            <p:ph type="sldNum" sz="quarter" idx="12"/>
          </p:nvPr>
        </p:nvSpPr>
        <p:spPr/>
        <p:txBody>
          <a:bodyPr/>
          <a:lstStyle/>
          <a:p>
            <a:fld id="{8E3AED65-9FC3-446C-B692-81C516E93DA5}" type="slidenum">
              <a:rPr lang="en-US" smtClean="0"/>
              <a:t>‹#›</a:t>
            </a:fld>
            <a:endParaRPr lang="en-US"/>
          </a:p>
        </p:txBody>
      </p:sp>
    </p:spTree>
    <p:extLst>
      <p:ext uri="{BB962C8B-B14F-4D97-AF65-F5344CB8AC3E}">
        <p14:creationId xmlns:p14="http://schemas.microsoft.com/office/powerpoint/2010/main" val="4281096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2740C-ED6F-4807-8BA6-09215F0EBC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9882E3-9848-46D3-A236-CC3F9A0446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7BB3EF-580C-47F0-9F6B-DFD62FA883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6336077-F74B-448A-9529-227D843F4FD2}"/>
              </a:ext>
            </a:extLst>
          </p:cNvPr>
          <p:cNvSpPr>
            <a:spLocks noGrp="1"/>
          </p:cNvSpPr>
          <p:nvPr>
            <p:ph type="dt" sz="half" idx="10"/>
          </p:nvPr>
        </p:nvSpPr>
        <p:spPr/>
        <p:txBody>
          <a:bodyPr/>
          <a:lstStyle/>
          <a:p>
            <a:fld id="{35B0D779-12C7-4629-9A0C-7E27AC3F00CB}" type="datetimeFigureOut">
              <a:rPr lang="en-US" smtClean="0"/>
              <a:t>4/21/2021</a:t>
            </a:fld>
            <a:endParaRPr lang="en-US"/>
          </a:p>
        </p:txBody>
      </p:sp>
      <p:sp>
        <p:nvSpPr>
          <p:cNvPr id="6" name="Footer Placeholder 5">
            <a:extLst>
              <a:ext uri="{FF2B5EF4-FFF2-40B4-BE49-F238E27FC236}">
                <a16:creationId xmlns:a16="http://schemas.microsoft.com/office/drawing/2014/main" id="{796C3C7E-20A8-4D2E-A674-076EFFA55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698D69-0FB1-401F-9506-B4A35F059CA3}"/>
              </a:ext>
            </a:extLst>
          </p:cNvPr>
          <p:cNvSpPr>
            <a:spLocks noGrp="1"/>
          </p:cNvSpPr>
          <p:nvPr>
            <p:ph type="sldNum" sz="quarter" idx="12"/>
          </p:nvPr>
        </p:nvSpPr>
        <p:spPr/>
        <p:txBody>
          <a:bodyPr/>
          <a:lstStyle/>
          <a:p>
            <a:fld id="{8E3AED65-9FC3-446C-B692-81C516E93DA5}" type="slidenum">
              <a:rPr lang="en-US" smtClean="0"/>
              <a:t>‹#›</a:t>
            </a:fld>
            <a:endParaRPr lang="en-US"/>
          </a:p>
        </p:txBody>
      </p:sp>
    </p:spTree>
    <p:extLst>
      <p:ext uri="{BB962C8B-B14F-4D97-AF65-F5344CB8AC3E}">
        <p14:creationId xmlns:p14="http://schemas.microsoft.com/office/powerpoint/2010/main" val="3558318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05316-4A2B-42A8-8EA4-EB11DBFED14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5560147-8836-469D-8A61-BABE7BEE4B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E9FF92-BD10-4E8A-8C36-E97D54415C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CAC9372-A7AF-4593-BD61-0BF7B0F7A9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8AF878-0024-459E-A8E5-437D418CB9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C9F015-51EC-4B6D-97C8-C8E9094F12EB}"/>
              </a:ext>
            </a:extLst>
          </p:cNvPr>
          <p:cNvSpPr>
            <a:spLocks noGrp="1"/>
          </p:cNvSpPr>
          <p:nvPr>
            <p:ph type="dt" sz="half" idx="10"/>
          </p:nvPr>
        </p:nvSpPr>
        <p:spPr/>
        <p:txBody>
          <a:bodyPr/>
          <a:lstStyle/>
          <a:p>
            <a:fld id="{35B0D779-12C7-4629-9A0C-7E27AC3F00CB}" type="datetimeFigureOut">
              <a:rPr lang="en-US" smtClean="0"/>
              <a:t>4/21/2021</a:t>
            </a:fld>
            <a:endParaRPr lang="en-US"/>
          </a:p>
        </p:txBody>
      </p:sp>
      <p:sp>
        <p:nvSpPr>
          <p:cNvPr id="8" name="Footer Placeholder 7">
            <a:extLst>
              <a:ext uri="{FF2B5EF4-FFF2-40B4-BE49-F238E27FC236}">
                <a16:creationId xmlns:a16="http://schemas.microsoft.com/office/drawing/2014/main" id="{5E2501B3-E98B-4338-BD46-54D14AFCDD3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AEEE001-FA3E-4118-AB14-D09524D678D1}"/>
              </a:ext>
            </a:extLst>
          </p:cNvPr>
          <p:cNvSpPr>
            <a:spLocks noGrp="1"/>
          </p:cNvSpPr>
          <p:nvPr>
            <p:ph type="sldNum" sz="quarter" idx="12"/>
          </p:nvPr>
        </p:nvSpPr>
        <p:spPr/>
        <p:txBody>
          <a:bodyPr/>
          <a:lstStyle/>
          <a:p>
            <a:fld id="{8E3AED65-9FC3-446C-B692-81C516E93DA5}" type="slidenum">
              <a:rPr lang="en-US" smtClean="0"/>
              <a:t>‹#›</a:t>
            </a:fld>
            <a:endParaRPr lang="en-US"/>
          </a:p>
        </p:txBody>
      </p:sp>
    </p:spTree>
    <p:extLst>
      <p:ext uri="{BB962C8B-B14F-4D97-AF65-F5344CB8AC3E}">
        <p14:creationId xmlns:p14="http://schemas.microsoft.com/office/powerpoint/2010/main" val="2358334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D7AE8-5ED3-4BA6-B48E-57CC9DACC0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D25EA9F-C310-4EE6-8654-7379DAC19E1B}"/>
              </a:ext>
            </a:extLst>
          </p:cNvPr>
          <p:cNvSpPr>
            <a:spLocks noGrp="1"/>
          </p:cNvSpPr>
          <p:nvPr>
            <p:ph type="dt" sz="half" idx="10"/>
          </p:nvPr>
        </p:nvSpPr>
        <p:spPr/>
        <p:txBody>
          <a:bodyPr/>
          <a:lstStyle/>
          <a:p>
            <a:fld id="{35B0D779-12C7-4629-9A0C-7E27AC3F00CB}" type="datetimeFigureOut">
              <a:rPr lang="en-US" smtClean="0"/>
              <a:t>4/21/2021</a:t>
            </a:fld>
            <a:endParaRPr lang="en-US"/>
          </a:p>
        </p:txBody>
      </p:sp>
      <p:sp>
        <p:nvSpPr>
          <p:cNvPr id="4" name="Footer Placeholder 3">
            <a:extLst>
              <a:ext uri="{FF2B5EF4-FFF2-40B4-BE49-F238E27FC236}">
                <a16:creationId xmlns:a16="http://schemas.microsoft.com/office/drawing/2014/main" id="{68DA0004-D30F-47A3-A041-BFD816C1244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01B4541-F41A-4DB7-8DDF-744646827639}"/>
              </a:ext>
            </a:extLst>
          </p:cNvPr>
          <p:cNvSpPr>
            <a:spLocks noGrp="1"/>
          </p:cNvSpPr>
          <p:nvPr>
            <p:ph type="sldNum" sz="quarter" idx="12"/>
          </p:nvPr>
        </p:nvSpPr>
        <p:spPr/>
        <p:txBody>
          <a:bodyPr/>
          <a:lstStyle/>
          <a:p>
            <a:fld id="{8E3AED65-9FC3-446C-B692-81C516E93DA5}" type="slidenum">
              <a:rPr lang="en-US" smtClean="0"/>
              <a:t>‹#›</a:t>
            </a:fld>
            <a:endParaRPr lang="en-US"/>
          </a:p>
        </p:txBody>
      </p:sp>
    </p:spTree>
    <p:extLst>
      <p:ext uri="{BB962C8B-B14F-4D97-AF65-F5344CB8AC3E}">
        <p14:creationId xmlns:p14="http://schemas.microsoft.com/office/powerpoint/2010/main" val="1975223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E91FB1-C494-4CB0-A17C-2111DB0425F8}"/>
              </a:ext>
            </a:extLst>
          </p:cNvPr>
          <p:cNvSpPr>
            <a:spLocks noGrp="1"/>
          </p:cNvSpPr>
          <p:nvPr>
            <p:ph type="dt" sz="half" idx="10"/>
          </p:nvPr>
        </p:nvSpPr>
        <p:spPr/>
        <p:txBody>
          <a:bodyPr/>
          <a:lstStyle/>
          <a:p>
            <a:fld id="{35B0D779-12C7-4629-9A0C-7E27AC3F00CB}" type="datetimeFigureOut">
              <a:rPr lang="en-US" smtClean="0"/>
              <a:t>4/21/2021</a:t>
            </a:fld>
            <a:endParaRPr lang="en-US"/>
          </a:p>
        </p:txBody>
      </p:sp>
      <p:sp>
        <p:nvSpPr>
          <p:cNvPr id="3" name="Footer Placeholder 2">
            <a:extLst>
              <a:ext uri="{FF2B5EF4-FFF2-40B4-BE49-F238E27FC236}">
                <a16:creationId xmlns:a16="http://schemas.microsoft.com/office/drawing/2014/main" id="{DFA5F835-7632-48A1-A31F-4F4DCC4AEFA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4DED99-BDD8-4C6E-AC52-7374D533B006}"/>
              </a:ext>
            </a:extLst>
          </p:cNvPr>
          <p:cNvSpPr>
            <a:spLocks noGrp="1"/>
          </p:cNvSpPr>
          <p:nvPr>
            <p:ph type="sldNum" sz="quarter" idx="12"/>
          </p:nvPr>
        </p:nvSpPr>
        <p:spPr/>
        <p:txBody>
          <a:bodyPr/>
          <a:lstStyle/>
          <a:p>
            <a:fld id="{8E3AED65-9FC3-446C-B692-81C516E93DA5}" type="slidenum">
              <a:rPr lang="en-US" smtClean="0"/>
              <a:t>‹#›</a:t>
            </a:fld>
            <a:endParaRPr lang="en-US"/>
          </a:p>
        </p:txBody>
      </p:sp>
    </p:spTree>
    <p:extLst>
      <p:ext uri="{BB962C8B-B14F-4D97-AF65-F5344CB8AC3E}">
        <p14:creationId xmlns:p14="http://schemas.microsoft.com/office/powerpoint/2010/main" val="4263626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0FD4C-1B5D-45EE-B6C0-ADE0EB6796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D72AAC5-B8C5-4AF4-8508-4592CD4978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E2B6109-A3F3-4A18-B2A3-EBE863D772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5B4ED4-2DFA-49FF-8D78-945B4C0C2230}"/>
              </a:ext>
            </a:extLst>
          </p:cNvPr>
          <p:cNvSpPr>
            <a:spLocks noGrp="1"/>
          </p:cNvSpPr>
          <p:nvPr>
            <p:ph type="dt" sz="half" idx="10"/>
          </p:nvPr>
        </p:nvSpPr>
        <p:spPr/>
        <p:txBody>
          <a:bodyPr/>
          <a:lstStyle/>
          <a:p>
            <a:fld id="{35B0D779-12C7-4629-9A0C-7E27AC3F00CB}" type="datetimeFigureOut">
              <a:rPr lang="en-US" smtClean="0"/>
              <a:t>4/21/2021</a:t>
            </a:fld>
            <a:endParaRPr lang="en-US"/>
          </a:p>
        </p:txBody>
      </p:sp>
      <p:sp>
        <p:nvSpPr>
          <p:cNvPr id="6" name="Footer Placeholder 5">
            <a:extLst>
              <a:ext uri="{FF2B5EF4-FFF2-40B4-BE49-F238E27FC236}">
                <a16:creationId xmlns:a16="http://schemas.microsoft.com/office/drawing/2014/main" id="{090DB1B1-432A-414A-99EF-439CBF05AF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37C30D-80F0-470F-83AD-8574727A2B86}"/>
              </a:ext>
            </a:extLst>
          </p:cNvPr>
          <p:cNvSpPr>
            <a:spLocks noGrp="1"/>
          </p:cNvSpPr>
          <p:nvPr>
            <p:ph type="sldNum" sz="quarter" idx="12"/>
          </p:nvPr>
        </p:nvSpPr>
        <p:spPr/>
        <p:txBody>
          <a:bodyPr/>
          <a:lstStyle/>
          <a:p>
            <a:fld id="{8E3AED65-9FC3-446C-B692-81C516E93DA5}" type="slidenum">
              <a:rPr lang="en-US" smtClean="0"/>
              <a:t>‹#›</a:t>
            </a:fld>
            <a:endParaRPr lang="en-US"/>
          </a:p>
        </p:txBody>
      </p:sp>
    </p:spTree>
    <p:extLst>
      <p:ext uri="{BB962C8B-B14F-4D97-AF65-F5344CB8AC3E}">
        <p14:creationId xmlns:p14="http://schemas.microsoft.com/office/powerpoint/2010/main" val="1501697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E2091-2B50-40B8-A630-E1243E6216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AA060E-96EE-4A6D-B00E-89A7F5A6C8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97CFD54-CCDA-41D2-B57D-C7BCB6A98C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01BE70-11E2-49B8-B5A4-D177A6E6DB96}"/>
              </a:ext>
            </a:extLst>
          </p:cNvPr>
          <p:cNvSpPr>
            <a:spLocks noGrp="1"/>
          </p:cNvSpPr>
          <p:nvPr>
            <p:ph type="dt" sz="half" idx="10"/>
          </p:nvPr>
        </p:nvSpPr>
        <p:spPr/>
        <p:txBody>
          <a:bodyPr/>
          <a:lstStyle/>
          <a:p>
            <a:fld id="{35B0D779-12C7-4629-9A0C-7E27AC3F00CB}" type="datetimeFigureOut">
              <a:rPr lang="en-US" smtClean="0"/>
              <a:t>4/21/2021</a:t>
            </a:fld>
            <a:endParaRPr lang="en-US"/>
          </a:p>
        </p:txBody>
      </p:sp>
      <p:sp>
        <p:nvSpPr>
          <p:cNvPr id="6" name="Footer Placeholder 5">
            <a:extLst>
              <a:ext uri="{FF2B5EF4-FFF2-40B4-BE49-F238E27FC236}">
                <a16:creationId xmlns:a16="http://schemas.microsoft.com/office/drawing/2014/main" id="{5EF3F6D8-E3A4-4E73-B103-65BE4F6C5A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233005-916A-40FC-9287-D238CA420E1D}"/>
              </a:ext>
            </a:extLst>
          </p:cNvPr>
          <p:cNvSpPr>
            <a:spLocks noGrp="1"/>
          </p:cNvSpPr>
          <p:nvPr>
            <p:ph type="sldNum" sz="quarter" idx="12"/>
          </p:nvPr>
        </p:nvSpPr>
        <p:spPr/>
        <p:txBody>
          <a:bodyPr/>
          <a:lstStyle/>
          <a:p>
            <a:fld id="{8E3AED65-9FC3-446C-B692-81C516E93DA5}" type="slidenum">
              <a:rPr lang="en-US" smtClean="0"/>
              <a:t>‹#›</a:t>
            </a:fld>
            <a:endParaRPr lang="en-US"/>
          </a:p>
        </p:txBody>
      </p:sp>
    </p:spTree>
    <p:extLst>
      <p:ext uri="{BB962C8B-B14F-4D97-AF65-F5344CB8AC3E}">
        <p14:creationId xmlns:p14="http://schemas.microsoft.com/office/powerpoint/2010/main" val="878618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3C4B64-6114-484C-8D64-04BA69EFB8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4DCE42-CBC3-4E46-BF41-059C9E9B59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02D75E-D055-4504-B593-7DAE4AB51A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B0D779-12C7-4629-9A0C-7E27AC3F00CB}" type="datetimeFigureOut">
              <a:rPr lang="en-US" smtClean="0"/>
              <a:t>4/21/2021</a:t>
            </a:fld>
            <a:endParaRPr lang="en-US"/>
          </a:p>
        </p:txBody>
      </p:sp>
      <p:sp>
        <p:nvSpPr>
          <p:cNvPr id="5" name="Footer Placeholder 4">
            <a:extLst>
              <a:ext uri="{FF2B5EF4-FFF2-40B4-BE49-F238E27FC236}">
                <a16:creationId xmlns:a16="http://schemas.microsoft.com/office/drawing/2014/main" id="{4508AE6A-387B-43C7-B243-F922C4BD4E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79E3E35-0187-45C4-A492-3C09D833E5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3AED65-9FC3-446C-B692-81C516E93DA5}" type="slidenum">
              <a:rPr lang="en-US" smtClean="0"/>
              <a:t>‹#›</a:t>
            </a:fld>
            <a:endParaRPr lang="en-US"/>
          </a:p>
        </p:txBody>
      </p:sp>
    </p:spTree>
    <p:extLst>
      <p:ext uri="{BB962C8B-B14F-4D97-AF65-F5344CB8AC3E}">
        <p14:creationId xmlns:p14="http://schemas.microsoft.com/office/powerpoint/2010/main" val="42547861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hrcenter.tempworks.io/en/axiomstaffing/?fbclid=IwAR1rJa3hobNzmgAvb0t_1swDBGTM-fXv1MV5kcBPUBsJLyp3EkBmQ_Df9Ak" TargetMode="Externa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27EC2-1E30-4CB8-B289-DF8C077C79D1}"/>
              </a:ext>
            </a:extLst>
          </p:cNvPr>
          <p:cNvSpPr>
            <a:spLocks noGrp="1"/>
          </p:cNvSpPr>
          <p:nvPr>
            <p:ph type="ctrTitle"/>
          </p:nvPr>
        </p:nvSpPr>
        <p:spPr>
          <a:xfrm>
            <a:off x="1524000" y="1"/>
            <a:ext cx="9144000" cy="1722474"/>
          </a:xfrm>
          <a:solidFill>
            <a:schemeClr val="accent6">
              <a:lumMod val="50000"/>
            </a:schemeClr>
          </a:solidFill>
        </p:spPr>
        <p:txBody>
          <a:bodyPr/>
          <a:lstStyle/>
          <a:p>
            <a:r>
              <a:rPr lang="en-US" dirty="0">
                <a:solidFill>
                  <a:schemeClr val="bg1"/>
                </a:solidFill>
              </a:rPr>
              <a:t>Axiom Staffing Group</a:t>
            </a:r>
          </a:p>
        </p:txBody>
      </p:sp>
      <p:sp>
        <p:nvSpPr>
          <p:cNvPr id="3" name="Subtitle 2">
            <a:extLst>
              <a:ext uri="{FF2B5EF4-FFF2-40B4-BE49-F238E27FC236}">
                <a16:creationId xmlns:a16="http://schemas.microsoft.com/office/drawing/2014/main" id="{611E63D3-ED02-4051-BE8C-EA91BCDD66DD}"/>
              </a:ext>
            </a:extLst>
          </p:cNvPr>
          <p:cNvSpPr>
            <a:spLocks noGrp="1"/>
          </p:cNvSpPr>
          <p:nvPr>
            <p:ph type="subTitle" idx="1"/>
          </p:nvPr>
        </p:nvSpPr>
        <p:spPr>
          <a:xfrm>
            <a:off x="1524000" y="444169"/>
            <a:ext cx="9144000" cy="459599"/>
          </a:xfrm>
        </p:spPr>
        <p:txBody>
          <a:bodyPr/>
          <a:lstStyle/>
          <a:p>
            <a:r>
              <a:rPr lang="en-US" dirty="0">
                <a:solidFill>
                  <a:schemeClr val="bg1"/>
                </a:solidFill>
              </a:rPr>
              <a:t>471 Eisenhower, Dr. Hanover, PA. 17331</a:t>
            </a:r>
          </a:p>
        </p:txBody>
      </p:sp>
      <p:pic>
        <p:nvPicPr>
          <p:cNvPr id="1026" name="Picture 2" descr="No photo description available.">
            <a:extLst>
              <a:ext uri="{FF2B5EF4-FFF2-40B4-BE49-F238E27FC236}">
                <a16:creationId xmlns:a16="http://schemas.microsoft.com/office/drawing/2014/main" id="{0B15425D-F112-4347-9E52-71976FAA88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953992"/>
            <a:ext cx="9144000" cy="4691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8873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EDBE46-F10F-4253-B95E-7634CBD840C5}"/>
              </a:ext>
            </a:extLst>
          </p:cNvPr>
          <p:cNvSpPr>
            <a:spLocks noGrp="1"/>
          </p:cNvSpPr>
          <p:nvPr>
            <p:ph idx="1"/>
          </p:nvPr>
        </p:nvSpPr>
        <p:spPr>
          <a:xfrm>
            <a:off x="2219544" y="3603185"/>
            <a:ext cx="7752907" cy="3406848"/>
          </a:xfrm>
        </p:spPr>
        <p:txBody>
          <a:bodyPr>
            <a:normAutofit/>
          </a:bodyPr>
          <a:lstStyle/>
          <a:p>
            <a:pPr algn="l"/>
            <a:r>
              <a:rPr lang="en-US" sz="2400" b="1" i="0" dirty="0">
                <a:solidFill>
                  <a:srgbClr val="218FF3"/>
                </a:solidFill>
                <a:effectLst/>
                <a:latin typeface="inherit"/>
              </a:rPr>
              <a:t>Apply online at </a:t>
            </a:r>
            <a:r>
              <a:rPr lang="en-US" sz="2400" b="1" i="0" u="none" strike="noStrike" dirty="0">
                <a:solidFill>
                  <a:srgbClr val="218FF3"/>
                </a:solidFill>
                <a:effectLst/>
                <a:latin typeface="inherit"/>
                <a:hlinkClick r:id="rId2">
                  <a:extLst>
                    <a:ext uri="{A12FA001-AC4F-418D-AE19-62706E023703}">
                      <ahyp:hlinkClr xmlns:ahyp="http://schemas.microsoft.com/office/drawing/2018/hyperlinkcolor" val="tx"/>
                    </a:ext>
                  </a:extLst>
                </a:hlinkClick>
              </a:rPr>
              <a:t>https://hrcenter.tempworks.io/en/axiomstaffing/</a:t>
            </a:r>
            <a:r>
              <a:rPr lang="en-US" sz="2400" b="1" i="0" dirty="0">
                <a:solidFill>
                  <a:srgbClr val="218FF3"/>
                </a:solidFill>
                <a:effectLst/>
                <a:latin typeface="inherit"/>
              </a:rPr>
              <a:t> and we will call you for a phone interview.</a:t>
            </a:r>
          </a:p>
          <a:p>
            <a:pPr algn="l"/>
            <a:r>
              <a:rPr lang="en-US" sz="2400" b="1" i="0" dirty="0">
                <a:solidFill>
                  <a:srgbClr val="218FF3"/>
                </a:solidFill>
                <a:effectLst/>
                <a:latin typeface="inherit"/>
              </a:rPr>
              <a:t>Call 717 797 4026 with questions.</a:t>
            </a:r>
          </a:p>
          <a:p>
            <a:pPr algn="l"/>
            <a:r>
              <a:rPr lang="en-US" sz="2400" b="1" i="0" dirty="0">
                <a:solidFill>
                  <a:srgbClr val="218FF3"/>
                </a:solidFill>
                <a:effectLst/>
                <a:latin typeface="inherit"/>
              </a:rPr>
              <a:t>We are accepting walk-ins Mon-Fri from 9am-2pm</a:t>
            </a:r>
          </a:p>
          <a:p>
            <a:pPr algn="l"/>
            <a:r>
              <a:rPr lang="en-US" sz="2400" b="1" i="0" dirty="0">
                <a:solidFill>
                  <a:srgbClr val="218FF3"/>
                </a:solidFill>
                <a:effectLst/>
                <a:latin typeface="inherit"/>
              </a:rPr>
              <a:t>471 Eisenhower Dr., Hanover, PA. 17331</a:t>
            </a:r>
          </a:p>
          <a:p>
            <a:pPr algn="l"/>
            <a:r>
              <a:rPr lang="en-US" sz="2400" b="1" i="0" dirty="0">
                <a:solidFill>
                  <a:srgbClr val="218FF3"/>
                </a:solidFill>
                <a:effectLst/>
                <a:latin typeface="inherit"/>
              </a:rPr>
              <a:t>Can't make it to Hanover? Ask us about our York interviews!</a:t>
            </a:r>
          </a:p>
          <a:p>
            <a:endParaRPr lang="en-US" dirty="0"/>
          </a:p>
        </p:txBody>
      </p:sp>
      <p:pic>
        <p:nvPicPr>
          <p:cNvPr id="1032" name="Picture 8" descr="Contact Us Today">
            <a:extLst>
              <a:ext uri="{FF2B5EF4-FFF2-40B4-BE49-F238E27FC236}">
                <a16:creationId xmlns:a16="http://schemas.microsoft.com/office/drawing/2014/main" id="{983C53F2-B8EA-42D6-BD8A-DD9880839F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502049">
            <a:off x="346147" y="4510478"/>
            <a:ext cx="1702242" cy="159225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6X] 0.75in x 2in Pastel Colored Arrow Stickers Removable Map Pointer Decals  – StickerTalk®">
            <a:extLst>
              <a:ext uri="{FF2B5EF4-FFF2-40B4-BE49-F238E27FC236}">
                <a16:creationId xmlns:a16="http://schemas.microsoft.com/office/drawing/2014/main" id="{7CDD9B05-4FF8-4ABD-BCF8-B5F66C47F1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286687" y="2167788"/>
            <a:ext cx="6960154" cy="1261212"/>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124 BEST &quot;Call Us Today&quot; IMAGES, STOCK PHOTOS &amp; VECTORS | Adobe Stock">
            <a:extLst>
              <a:ext uri="{FF2B5EF4-FFF2-40B4-BE49-F238E27FC236}">
                <a16:creationId xmlns:a16="http://schemas.microsoft.com/office/drawing/2014/main" id="{73F0AAF8-5918-4028-B669-0373B65724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0186" y="0"/>
            <a:ext cx="9191625" cy="2073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8110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women smiling&#10;&#10;Description automatically generated with medium confidence">
            <a:extLst>
              <a:ext uri="{FF2B5EF4-FFF2-40B4-BE49-F238E27FC236}">
                <a16:creationId xmlns:a16="http://schemas.microsoft.com/office/drawing/2014/main" id="{6DF8553E-4D78-4968-9293-B72052D583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0"/>
            <a:ext cx="9144000" cy="5527123"/>
          </a:xfrm>
          <a:prstGeom prst="rect">
            <a:avLst/>
          </a:prstGeom>
        </p:spPr>
      </p:pic>
      <p:sp>
        <p:nvSpPr>
          <p:cNvPr id="17" name="Rectangle 16">
            <a:extLst>
              <a:ext uri="{FF2B5EF4-FFF2-40B4-BE49-F238E27FC236}">
                <a16:creationId xmlns:a16="http://schemas.microsoft.com/office/drawing/2014/main" id="{9DE2D786-FCF6-4E30-A620-26BC0F5C90CA}"/>
              </a:ext>
            </a:extLst>
          </p:cNvPr>
          <p:cNvSpPr/>
          <p:nvPr/>
        </p:nvSpPr>
        <p:spPr>
          <a:xfrm>
            <a:off x="2842514" y="6110652"/>
            <a:ext cx="2404056" cy="707886"/>
          </a:xfrm>
          <a:prstGeom prst="rect">
            <a:avLst/>
          </a:prstGeom>
          <a:noFill/>
        </p:spPr>
        <p:txBody>
          <a:bodyPr wrap="none" lIns="91440" tIns="45720" rIns="91440" bIns="45720">
            <a:spAutoFit/>
          </a:bodyPr>
          <a:lstStyle/>
          <a:p>
            <a:pPr algn="ctr"/>
            <a:r>
              <a:rPr lang="en-US" sz="2000" b="1" cap="none" spc="0" dirty="0">
                <a:ln w="0"/>
                <a:solidFill>
                  <a:srgbClr val="6600CC"/>
                </a:solidFill>
                <a:effectLst>
                  <a:outerShdw blurRad="38100" dist="25400" dir="5400000" algn="ctr" rotWithShape="0">
                    <a:srgbClr val="6E747A">
                      <a:alpha val="43000"/>
                    </a:srgbClr>
                  </a:outerShdw>
                </a:effectLst>
              </a:rPr>
              <a:t>MYA</a:t>
            </a:r>
          </a:p>
          <a:p>
            <a:pPr algn="ctr"/>
            <a:r>
              <a:rPr lang="en-US" sz="2000" dirty="0">
                <a:ln w="0"/>
                <a:solidFill>
                  <a:srgbClr val="6600CC"/>
                </a:solidFill>
                <a:effectLst>
                  <a:outerShdw blurRad="38100" dist="25400" dir="5400000" algn="ctr" rotWithShape="0">
                    <a:srgbClr val="6E747A">
                      <a:alpha val="43000"/>
                    </a:srgbClr>
                  </a:outerShdw>
                </a:effectLst>
              </a:rPr>
              <a:t>9</a:t>
            </a:r>
            <a:r>
              <a:rPr lang="en-US" sz="2000" b="0" cap="none" spc="0" dirty="0">
                <a:ln w="0"/>
                <a:solidFill>
                  <a:srgbClr val="6600CC"/>
                </a:solidFill>
                <a:effectLst>
                  <a:outerShdw blurRad="38100" dist="25400" dir="5400000" algn="ctr" rotWithShape="0">
                    <a:srgbClr val="6E747A">
                      <a:alpha val="43000"/>
                    </a:srgbClr>
                  </a:outerShdw>
                </a:effectLst>
              </a:rPr>
              <a:t> months with Axiom</a:t>
            </a:r>
          </a:p>
        </p:txBody>
      </p:sp>
      <p:sp>
        <p:nvSpPr>
          <p:cNvPr id="18" name="Rectangle 17">
            <a:extLst>
              <a:ext uri="{FF2B5EF4-FFF2-40B4-BE49-F238E27FC236}">
                <a16:creationId xmlns:a16="http://schemas.microsoft.com/office/drawing/2014/main" id="{6114D31D-E307-4AF0-917A-8189961F230D}"/>
              </a:ext>
            </a:extLst>
          </p:cNvPr>
          <p:cNvSpPr/>
          <p:nvPr/>
        </p:nvSpPr>
        <p:spPr>
          <a:xfrm>
            <a:off x="5609621" y="5632732"/>
            <a:ext cx="2160079" cy="707886"/>
          </a:xfrm>
          <a:prstGeom prst="rect">
            <a:avLst/>
          </a:prstGeom>
          <a:noFill/>
        </p:spPr>
        <p:txBody>
          <a:bodyPr wrap="none" lIns="91440" tIns="45720" rIns="91440" bIns="45720">
            <a:spAutoFit/>
          </a:bodyPr>
          <a:lstStyle/>
          <a:p>
            <a:pPr algn="ctr"/>
            <a:r>
              <a:rPr lang="en-US" sz="2000" b="1" dirty="0">
                <a:ln w="0"/>
                <a:solidFill>
                  <a:srgbClr val="3399FF"/>
                </a:solidFill>
                <a:effectLst>
                  <a:outerShdw blurRad="38100" dist="25400" dir="5400000" algn="ctr" rotWithShape="0">
                    <a:srgbClr val="6E747A">
                      <a:alpha val="43000"/>
                    </a:srgbClr>
                  </a:outerShdw>
                </a:effectLst>
              </a:rPr>
              <a:t>JENN </a:t>
            </a:r>
          </a:p>
          <a:p>
            <a:pPr algn="ctr"/>
            <a:r>
              <a:rPr lang="en-US" sz="2000" dirty="0">
                <a:ln w="0"/>
                <a:solidFill>
                  <a:srgbClr val="3399FF"/>
                </a:solidFill>
                <a:effectLst>
                  <a:outerShdw blurRad="38100" dist="25400" dir="5400000" algn="ctr" rotWithShape="0">
                    <a:srgbClr val="6E747A">
                      <a:alpha val="43000"/>
                    </a:srgbClr>
                  </a:outerShdw>
                </a:effectLst>
              </a:rPr>
              <a:t>4 years with Axiom</a:t>
            </a:r>
            <a:endParaRPr lang="en-US" sz="2000" b="0" cap="none" spc="0" dirty="0">
              <a:ln w="0"/>
              <a:solidFill>
                <a:srgbClr val="3399FF"/>
              </a:solidFill>
              <a:effectLst>
                <a:outerShdw blurRad="38100" dist="25400" dir="5400000" algn="ctr" rotWithShape="0">
                  <a:srgbClr val="6E747A">
                    <a:alpha val="43000"/>
                  </a:srgbClr>
                </a:outerShdw>
              </a:effectLst>
            </a:endParaRPr>
          </a:p>
        </p:txBody>
      </p:sp>
      <p:sp>
        <p:nvSpPr>
          <p:cNvPr id="19" name="Rectangle 18">
            <a:extLst>
              <a:ext uri="{FF2B5EF4-FFF2-40B4-BE49-F238E27FC236}">
                <a16:creationId xmlns:a16="http://schemas.microsoft.com/office/drawing/2014/main" id="{802B0D9C-AD77-4188-82D9-CBE9E2A9458F}"/>
              </a:ext>
            </a:extLst>
          </p:cNvPr>
          <p:cNvSpPr/>
          <p:nvPr/>
        </p:nvSpPr>
        <p:spPr>
          <a:xfrm>
            <a:off x="7912687" y="6137234"/>
            <a:ext cx="2160079" cy="707886"/>
          </a:xfrm>
          <a:prstGeom prst="rect">
            <a:avLst/>
          </a:prstGeom>
          <a:noFill/>
        </p:spPr>
        <p:txBody>
          <a:bodyPr wrap="none" lIns="91440" tIns="45720" rIns="91440" bIns="45720">
            <a:spAutoFit/>
          </a:bodyPr>
          <a:lstStyle/>
          <a:p>
            <a:pPr algn="ctr"/>
            <a:r>
              <a:rPr lang="en-US" sz="2000" b="1" cap="none" spc="0" dirty="0">
                <a:ln w="0"/>
                <a:solidFill>
                  <a:srgbClr val="CC3399"/>
                </a:solidFill>
                <a:effectLst>
                  <a:outerShdw blurRad="38100" dist="25400" dir="5400000" algn="ctr" rotWithShape="0">
                    <a:srgbClr val="6E747A">
                      <a:alpha val="43000"/>
                    </a:srgbClr>
                  </a:outerShdw>
                </a:effectLst>
              </a:rPr>
              <a:t>SKYLAR</a:t>
            </a:r>
          </a:p>
          <a:p>
            <a:pPr algn="ctr"/>
            <a:r>
              <a:rPr lang="en-US" sz="2000" dirty="0">
                <a:ln w="0"/>
                <a:solidFill>
                  <a:srgbClr val="CC3399"/>
                </a:solidFill>
                <a:effectLst>
                  <a:outerShdw blurRad="38100" dist="25400" dir="5400000" algn="ctr" rotWithShape="0">
                    <a:srgbClr val="6E747A">
                      <a:alpha val="43000"/>
                    </a:srgbClr>
                  </a:outerShdw>
                </a:effectLst>
              </a:rPr>
              <a:t>3 years with Axiom</a:t>
            </a:r>
            <a:endParaRPr lang="en-US" sz="2000" b="0" cap="none" spc="0" dirty="0">
              <a:ln w="0"/>
              <a:solidFill>
                <a:srgbClr val="CC3399"/>
              </a:solidFill>
              <a:effectLst>
                <a:outerShdw blurRad="38100" dist="25400" dir="5400000" algn="ctr" rotWithShape="0">
                  <a:srgbClr val="6E747A">
                    <a:alpha val="43000"/>
                  </a:srgbClr>
                </a:outerShdw>
              </a:effectLst>
            </a:endParaRPr>
          </a:p>
        </p:txBody>
      </p:sp>
      <p:sp>
        <p:nvSpPr>
          <p:cNvPr id="20" name="Rectangle 19">
            <a:extLst>
              <a:ext uri="{FF2B5EF4-FFF2-40B4-BE49-F238E27FC236}">
                <a16:creationId xmlns:a16="http://schemas.microsoft.com/office/drawing/2014/main" id="{F2662B37-657B-45C4-B741-CA7815C0AAB8}"/>
              </a:ext>
            </a:extLst>
          </p:cNvPr>
          <p:cNvSpPr/>
          <p:nvPr/>
        </p:nvSpPr>
        <p:spPr>
          <a:xfrm>
            <a:off x="9888934" y="5632732"/>
            <a:ext cx="2303066" cy="707886"/>
          </a:xfrm>
          <a:prstGeom prst="rect">
            <a:avLst/>
          </a:prstGeom>
          <a:noFill/>
        </p:spPr>
        <p:txBody>
          <a:bodyPr wrap="none" lIns="91440" tIns="45720" rIns="91440" bIns="45720">
            <a:spAutoFit/>
          </a:bodyPr>
          <a:lstStyle/>
          <a:p>
            <a:pPr algn="ctr"/>
            <a:r>
              <a:rPr lang="en-US" sz="2000" b="1" cap="none" spc="0" dirty="0">
                <a:ln w="0"/>
                <a:solidFill>
                  <a:srgbClr val="990000"/>
                </a:solidFill>
                <a:effectLst>
                  <a:outerShdw blurRad="38100" dist="25400" dir="5400000" algn="ctr" rotWithShape="0">
                    <a:srgbClr val="6E747A">
                      <a:alpha val="43000"/>
                    </a:srgbClr>
                  </a:outerShdw>
                </a:effectLst>
              </a:rPr>
              <a:t>MEGAN</a:t>
            </a:r>
          </a:p>
          <a:p>
            <a:pPr algn="ctr"/>
            <a:r>
              <a:rPr lang="en-US" sz="2000" dirty="0">
                <a:ln w="0"/>
                <a:solidFill>
                  <a:srgbClr val="990000"/>
                </a:solidFill>
                <a:effectLst>
                  <a:outerShdw blurRad="38100" dist="25400" dir="5400000" algn="ctr" rotWithShape="0">
                    <a:srgbClr val="6E747A">
                      <a:alpha val="43000"/>
                    </a:srgbClr>
                  </a:outerShdw>
                </a:effectLst>
              </a:rPr>
              <a:t>1 month with Axiom</a:t>
            </a:r>
            <a:endParaRPr lang="en-US" sz="2000" b="0" cap="none" spc="0" dirty="0">
              <a:ln w="0"/>
              <a:solidFill>
                <a:srgbClr val="990000"/>
              </a:solidFill>
              <a:effectLst>
                <a:outerShdw blurRad="38100" dist="25400" dir="5400000" algn="ctr" rotWithShape="0">
                  <a:srgbClr val="6E747A">
                    <a:alpha val="43000"/>
                  </a:srgbClr>
                </a:outerShdw>
              </a:effectLst>
            </a:endParaRPr>
          </a:p>
        </p:txBody>
      </p:sp>
      <p:sp>
        <p:nvSpPr>
          <p:cNvPr id="28" name="Rectangle 27">
            <a:extLst>
              <a:ext uri="{FF2B5EF4-FFF2-40B4-BE49-F238E27FC236}">
                <a16:creationId xmlns:a16="http://schemas.microsoft.com/office/drawing/2014/main" id="{A70F68D8-23D7-45DE-8415-FE797D4B61CF}"/>
              </a:ext>
            </a:extLst>
          </p:cNvPr>
          <p:cNvSpPr/>
          <p:nvPr/>
        </p:nvSpPr>
        <p:spPr>
          <a:xfrm>
            <a:off x="332880" y="1600244"/>
            <a:ext cx="2509634" cy="2585323"/>
          </a:xfrm>
          <a:prstGeom prst="rect">
            <a:avLst/>
          </a:prstGeom>
          <a:noFill/>
        </p:spPr>
        <p:txBody>
          <a:bodyPr wrap="square" lIns="91440" tIns="45720" rIns="91440" bIns="45720">
            <a:spAutoFit/>
          </a:bodyPr>
          <a:lstStyle/>
          <a:p>
            <a:pPr algn="ctr"/>
            <a:r>
              <a:rPr lang="en-US" sz="5400" b="1" cap="none" spc="0" dirty="0">
                <a:ln w="9525">
                  <a:solidFill>
                    <a:schemeClr val="bg1"/>
                  </a:solidFill>
                  <a:prstDash val="solid"/>
                </a:ln>
                <a:solidFill>
                  <a:schemeClr val="accent6">
                    <a:lumMod val="50000"/>
                  </a:schemeClr>
                </a:solidFill>
                <a:effectLst>
                  <a:outerShdw blurRad="12700" dist="38100" dir="2700000" algn="tl" rotWithShape="0">
                    <a:schemeClr val="accent5">
                      <a:lumMod val="60000"/>
                      <a:lumOff val="40000"/>
                    </a:schemeClr>
                  </a:outerShdw>
                </a:effectLst>
              </a:rPr>
              <a:t>MEET OUR TEAM</a:t>
            </a:r>
          </a:p>
        </p:txBody>
      </p:sp>
    </p:spTree>
    <p:extLst>
      <p:ext uri="{BB962C8B-B14F-4D97-AF65-F5344CB8AC3E}">
        <p14:creationId xmlns:p14="http://schemas.microsoft.com/office/powerpoint/2010/main" val="2598710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2DA32-E6B9-413A-90B1-314E987163CF}"/>
              </a:ext>
            </a:extLst>
          </p:cNvPr>
          <p:cNvSpPr>
            <a:spLocks noGrp="1"/>
          </p:cNvSpPr>
          <p:nvPr>
            <p:ph type="title"/>
          </p:nvPr>
        </p:nvSpPr>
        <p:spPr>
          <a:xfrm>
            <a:off x="0" y="1464237"/>
            <a:ext cx="3786963" cy="815533"/>
          </a:xfrm>
        </p:spPr>
        <p:txBody>
          <a:bodyPr/>
          <a:lstStyle/>
          <a:p>
            <a:pPr algn="ctr"/>
            <a:r>
              <a:rPr lang="en-US" b="1" dirty="0">
                <a:solidFill>
                  <a:schemeClr val="accent6">
                    <a:lumMod val="50000"/>
                  </a:schemeClr>
                </a:solidFill>
              </a:rPr>
              <a:t>What is AXIOM?  </a:t>
            </a:r>
          </a:p>
        </p:txBody>
      </p:sp>
      <p:sp>
        <p:nvSpPr>
          <p:cNvPr id="3" name="Content Placeholder 2">
            <a:extLst>
              <a:ext uri="{FF2B5EF4-FFF2-40B4-BE49-F238E27FC236}">
                <a16:creationId xmlns:a16="http://schemas.microsoft.com/office/drawing/2014/main" id="{3D1DE0BD-124A-4F92-A7B2-270516C170A3}"/>
              </a:ext>
            </a:extLst>
          </p:cNvPr>
          <p:cNvSpPr>
            <a:spLocks noGrp="1"/>
          </p:cNvSpPr>
          <p:nvPr>
            <p:ph idx="1"/>
          </p:nvPr>
        </p:nvSpPr>
        <p:spPr>
          <a:xfrm>
            <a:off x="838200" y="2463579"/>
            <a:ext cx="10515600" cy="4351891"/>
          </a:xfrm>
        </p:spPr>
        <p:txBody>
          <a:bodyPr>
            <a:normAutofit fontScale="92500" lnSpcReduction="20000"/>
          </a:bodyPr>
          <a:lstStyle/>
          <a:p>
            <a:pPr marL="0" indent="0" algn="ctr">
              <a:buNone/>
            </a:pPr>
            <a:r>
              <a:rPr lang="en-US" i="0" dirty="0">
                <a:effectLst/>
                <a:latin typeface="Merriweather"/>
              </a:rPr>
              <a:t>A general description, would be that we are a staffing agency</a:t>
            </a:r>
            <a:r>
              <a:rPr lang="en-US" dirty="0">
                <a:latin typeface="Merriweather"/>
              </a:rPr>
              <a:t>. We partner with local and out of state companies and provide employment opportunities for job seekers. However, Axiom strives to be more than an average temp service. </a:t>
            </a:r>
            <a:endParaRPr lang="en-US" i="0" dirty="0">
              <a:effectLst/>
              <a:latin typeface="Merriweather"/>
            </a:endParaRPr>
          </a:p>
          <a:p>
            <a:pPr marL="0" indent="0" algn="ctr">
              <a:buNone/>
            </a:pPr>
            <a:r>
              <a:rPr lang="en-US" b="1" i="0" dirty="0">
                <a:solidFill>
                  <a:srgbClr val="2B5136"/>
                </a:solidFill>
                <a:effectLst/>
                <a:latin typeface="Merriweather"/>
              </a:rPr>
              <a:t>We are a universally recognized truth</a:t>
            </a:r>
          </a:p>
          <a:p>
            <a:pPr marL="0" indent="0" algn="ctr">
              <a:buNone/>
            </a:pPr>
            <a:r>
              <a:rPr lang="en-US" i="0" dirty="0">
                <a:effectLst/>
                <a:latin typeface="Merriweather"/>
              </a:rPr>
              <a:t>Axiom has a vision that remains true to the timeless virtues of great businesses. Building alliances that are deep and lasting. Listening and being truly responsive. Growth matched by our commitment to personalizing the business.</a:t>
            </a:r>
          </a:p>
          <a:p>
            <a:pPr marL="0" indent="0" algn="ctr">
              <a:buNone/>
            </a:pPr>
            <a:r>
              <a:rPr lang="en-US" i="0" dirty="0">
                <a:effectLst/>
                <a:latin typeface="Merriweather"/>
              </a:rPr>
              <a:t>We change with the times while remaining true to you, the customer, and ourselves.</a:t>
            </a:r>
          </a:p>
          <a:p>
            <a:pPr marL="0" indent="0" algn="ctr">
              <a:buNone/>
            </a:pPr>
            <a:r>
              <a:rPr lang="en-US" i="0" dirty="0">
                <a:effectLst/>
                <a:latin typeface="Merriweather"/>
              </a:rPr>
              <a:t>That’s why we are AXIOM.</a:t>
            </a:r>
          </a:p>
          <a:p>
            <a:pPr marL="0" indent="0" algn="ctr">
              <a:buNone/>
            </a:pPr>
            <a:endParaRPr lang="en-US" i="0" dirty="0">
              <a:effectLst/>
              <a:latin typeface="Merriweather"/>
            </a:endParaRPr>
          </a:p>
        </p:txBody>
      </p:sp>
      <p:pic>
        <p:nvPicPr>
          <p:cNvPr id="5" name="Picture 4">
            <a:extLst>
              <a:ext uri="{FF2B5EF4-FFF2-40B4-BE49-F238E27FC236}">
                <a16:creationId xmlns:a16="http://schemas.microsoft.com/office/drawing/2014/main" id="{4BAF24BB-5603-4725-8568-72AD474ADE4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455350" y="270338"/>
            <a:ext cx="4736650" cy="1825624"/>
          </a:xfrm>
          <a:prstGeom prst="rect">
            <a:avLst/>
          </a:prstGeom>
          <a:noFill/>
          <a:ln>
            <a:noFill/>
          </a:ln>
        </p:spPr>
      </p:pic>
    </p:spTree>
    <p:extLst>
      <p:ext uri="{BB962C8B-B14F-4D97-AF65-F5344CB8AC3E}">
        <p14:creationId xmlns:p14="http://schemas.microsoft.com/office/powerpoint/2010/main" val="997939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FD3CB-A936-43E5-BF83-D06A3DCB8770}"/>
              </a:ext>
            </a:extLst>
          </p:cNvPr>
          <p:cNvSpPr>
            <a:spLocks noGrp="1"/>
          </p:cNvSpPr>
          <p:nvPr>
            <p:ph type="title"/>
          </p:nvPr>
        </p:nvSpPr>
        <p:spPr>
          <a:xfrm>
            <a:off x="0" y="393404"/>
            <a:ext cx="10515600" cy="634335"/>
          </a:xfrm>
        </p:spPr>
        <p:txBody>
          <a:bodyPr>
            <a:normAutofit fontScale="90000"/>
          </a:bodyPr>
          <a:lstStyle/>
          <a:p>
            <a:r>
              <a:rPr lang="en-US" b="1" dirty="0">
                <a:solidFill>
                  <a:schemeClr val="accent6">
                    <a:lumMod val="50000"/>
                  </a:schemeClr>
                </a:solidFill>
              </a:rPr>
              <a:t>What kind of jobs does Axiom have?</a:t>
            </a:r>
          </a:p>
        </p:txBody>
      </p:sp>
      <p:sp>
        <p:nvSpPr>
          <p:cNvPr id="3" name="Content Placeholder 2">
            <a:extLst>
              <a:ext uri="{FF2B5EF4-FFF2-40B4-BE49-F238E27FC236}">
                <a16:creationId xmlns:a16="http://schemas.microsoft.com/office/drawing/2014/main" id="{F8A484D0-5657-4B14-8EF7-78A258BBE6A6}"/>
              </a:ext>
            </a:extLst>
          </p:cNvPr>
          <p:cNvSpPr>
            <a:spLocks noGrp="1"/>
          </p:cNvSpPr>
          <p:nvPr>
            <p:ph idx="1"/>
          </p:nvPr>
        </p:nvSpPr>
        <p:spPr>
          <a:xfrm>
            <a:off x="0" y="1346715"/>
            <a:ext cx="12011247" cy="5681405"/>
          </a:xfrm>
        </p:spPr>
        <p:txBody>
          <a:bodyPr>
            <a:normAutofit fontScale="92500"/>
          </a:bodyPr>
          <a:lstStyle/>
          <a:p>
            <a:pPr marL="0" indent="0">
              <a:buNone/>
            </a:pPr>
            <a:r>
              <a:rPr lang="en-US" dirty="0"/>
              <a:t>We work with a variety of companies and industries including but not limited to the following:</a:t>
            </a:r>
          </a:p>
          <a:p>
            <a:pPr marL="0" indent="0">
              <a:buNone/>
            </a:pPr>
            <a:r>
              <a:rPr lang="en-US" b="1" dirty="0"/>
              <a:t>Foundries</a:t>
            </a:r>
            <a:r>
              <a:rPr lang="en-US" dirty="0"/>
              <a:t>- Metal grinding and blasting, machine operators, mold assemblers and more. </a:t>
            </a:r>
          </a:p>
          <a:p>
            <a:pPr marL="0" indent="0">
              <a:buNone/>
            </a:pPr>
            <a:r>
              <a:rPr lang="en-US" b="1" dirty="0"/>
              <a:t>Lumber companies- </a:t>
            </a:r>
            <a:r>
              <a:rPr lang="en-US" dirty="0"/>
              <a:t>Yard laborers, machine operators and assembly. </a:t>
            </a:r>
          </a:p>
          <a:p>
            <a:pPr marL="0" indent="0">
              <a:buNone/>
            </a:pPr>
            <a:r>
              <a:rPr lang="en-US" b="1" dirty="0"/>
              <a:t>Tailoring Factory- </a:t>
            </a:r>
            <a:r>
              <a:rPr lang="en-US" dirty="0"/>
              <a:t>Sewing, pressing, examiners, table workers and more. </a:t>
            </a:r>
          </a:p>
          <a:p>
            <a:pPr marL="0" indent="0">
              <a:buNone/>
            </a:pPr>
            <a:r>
              <a:rPr lang="en-US" b="1" dirty="0"/>
              <a:t>Metal Fabrication- </a:t>
            </a:r>
            <a:r>
              <a:rPr lang="en-US" dirty="0"/>
              <a:t>Welding, laser operators, press break and general shop.</a:t>
            </a:r>
          </a:p>
          <a:p>
            <a:pPr marL="0" indent="0">
              <a:buNone/>
            </a:pPr>
            <a:r>
              <a:rPr lang="en-US" b="1" dirty="0"/>
              <a:t>Manufacturing</a:t>
            </a:r>
            <a:r>
              <a:rPr lang="en-US" dirty="0"/>
              <a:t>- Picking and packing, assembly, quality control, general labor and more. </a:t>
            </a:r>
          </a:p>
          <a:p>
            <a:pPr marL="0" indent="0">
              <a:buNone/>
            </a:pPr>
            <a:r>
              <a:rPr lang="en-US" b="1" dirty="0"/>
              <a:t>Logistics</a:t>
            </a:r>
            <a:r>
              <a:rPr lang="en-US" dirty="0"/>
              <a:t>- Forklift, picking and packing, pallet jack, shipping and receiving and more.</a:t>
            </a:r>
          </a:p>
          <a:p>
            <a:pPr marL="0" indent="0">
              <a:buNone/>
            </a:pPr>
            <a:r>
              <a:rPr lang="en-US" b="1" dirty="0"/>
              <a:t>Offices</a:t>
            </a:r>
            <a:r>
              <a:rPr lang="en-US" dirty="0"/>
              <a:t>- Many of our warehouses and factories also offer entry level office work. </a:t>
            </a:r>
          </a:p>
          <a:p>
            <a:pPr marL="0" indent="0">
              <a:buNone/>
            </a:pPr>
            <a:r>
              <a:rPr lang="en-US" b="1" dirty="0"/>
              <a:t>Food Production- </a:t>
            </a:r>
            <a:r>
              <a:rPr lang="en-US" dirty="0"/>
              <a:t>Sanitation, line workers, machine operators, forklift operators and more.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920240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750F8A-A6A1-4589-843A-AC3A2C2C8391}"/>
              </a:ext>
            </a:extLst>
          </p:cNvPr>
          <p:cNvSpPr>
            <a:spLocks noGrp="1"/>
          </p:cNvSpPr>
          <p:nvPr>
            <p:ph idx="1"/>
          </p:nvPr>
        </p:nvSpPr>
        <p:spPr>
          <a:xfrm>
            <a:off x="210880" y="3429000"/>
            <a:ext cx="10515600" cy="3777180"/>
          </a:xfrm>
        </p:spPr>
        <p:txBody>
          <a:bodyPr/>
          <a:lstStyle/>
          <a:p>
            <a:pPr marL="0" indent="0" algn="ctr">
              <a:buNone/>
            </a:pPr>
            <a:r>
              <a:rPr lang="en-US" dirty="0">
                <a:solidFill>
                  <a:schemeClr val="accent2">
                    <a:lumMod val="75000"/>
                  </a:schemeClr>
                </a:solidFill>
              </a:rPr>
              <a:t>Did you know that </a:t>
            </a:r>
            <a:r>
              <a:rPr lang="en-US">
                <a:solidFill>
                  <a:schemeClr val="accent2">
                    <a:lumMod val="75000"/>
                  </a:schemeClr>
                </a:solidFill>
              </a:rPr>
              <a:t>York County has </a:t>
            </a:r>
            <a:r>
              <a:rPr lang="en-US" dirty="0">
                <a:solidFill>
                  <a:schemeClr val="accent2">
                    <a:lumMod val="75000"/>
                  </a:schemeClr>
                </a:solidFill>
              </a:rPr>
              <a:t>become known as “Snack Food Capital of the World”? </a:t>
            </a:r>
          </a:p>
          <a:p>
            <a:pPr marL="0" indent="0" algn="ctr">
              <a:buNone/>
            </a:pPr>
            <a:r>
              <a:rPr lang="en-US" dirty="0">
                <a:solidFill>
                  <a:schemeClr val="accent2">
                    <a:lumMod val="75000"/>
                  </a:schemeClr>
                </a:solidFill>
              </a:rPr>
              <a:t>Well, I didn’t until I started working for Axiom and partnering with some of the many food manufacturing businesses here in Hanover. Pretty cool! </a:t>
            </a:r>
          </a:p>
          <a:p>
            <a:pPr marL="0" indent="0">
              <a:buNone/>
            </a:pPr>
            <a:endParaRPr lang="en-US" dirty="0"/>
          </a:p>
        </p:txBody>
      </p:sp>
      <p:pic>
        <p:nvPicPr>
          <p:cNvPr id="1026" name="Picture 2" descr="221 Fun Fact Illustrations &amp; Clip Art - iStock">
            <a:extLst>
              <a:ext uri="{FF2B5EF4-FFF2-40B4-BE49-F238E27FC236}">
                <a16:creationId xmlns:a16="http://schemas.microsoft.com/office/drawing/2014/main" id="{8DF181E5-E5D5-4207-BAC9-4BE384A5D4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7259" y="0"/>
            <a:ext cx="5902842" cy="2654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1509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85794-3537-4F4C-9D7D-1FD0B2D10784}"/>
              </a:ext>
            </a:extLst>
          </p:cNvPr>
          <p:cNvSpPr>
            <a:spLocks noGrp="1"/>
          </p:cNvSpPr>
          <p:nvPr>
            <p:ph type="title"/>
          </p:nvPr>
        </p:nvSpPr>
        <p:spPr>
          <a:xfrm>
            <a:off x="838200" y="141842"/>
            <a:ext cx="10515600" cy="953312"/>
          </a:xfrm>
        </p:spPr>
        <p:txBody>
          <a:bodyPr/>
          <a:lstStyle/>
          <a:p>
            <a:pPr algn="ctr"/>
            <a:r>
              <a:rPr lang="en-US" b="1" dirty="0">
                <a:solidFill>
                  <a:schemeClr val="accent6">
                    <a:lumMod val="50000"/>
                  </a:schemeClr>
                </a:solidFill>
              </a:rPr>
              <a:t>Do I need experience for all these jobs?</a:t>
            </a:r>
          </a:p>
        </p:txBody>
      </p:sp>
      <p:sp>
        <p:nvSpPr>
          <p:cNvPr id="3" name="Content Placeholder 2">
            <a:extLst>
              <a:ext uri="{FF2B5EF4-FFF2-40B4-BE49-F238E27FC236}">
                <a16:creationId xmlns:a16="http://schemas.microsoft.com/office/drawing/2014/main" id="{BD939ABB-9363-4F0D-96BD-3B6D2DE03A5C}"/>
              </a:ext>
            </a:extLst>
          </p:cNvPr>
          <p:cNvSpPr>
            <a:spLocks noGrp="1"/>
          </p:cNvSpPr>
          <p:nvPr>
            <p:ph idx="1"/>
          </p:nvPr>
        </p:nvSpPr>
        <p:spPr>
          <a:xfrm>
            <a:off x="838200" y="925033"/>
            <a:ext cx="10515600" cy="2977115"/>
          </a:xfrm>
        </p:spPr>
        <p:txBody>
          <a:bodyPr>
            <a:normAutofit lnSpcReduction="10000"/>
          </a:bodyPr>
          <a:lstStyle/>
          <a:p>
            <a:pPr marL="0" indent="0">
              <a:buNone/>
            </a:pPr>
            <a:r>
              <a:rPr lang="en-US" dirty="0"/>
              <a:t>No, some of our more skilled positions do require experience but we also have countless opportunities that are entry level and willing to train. </a:t>
            </a:r>
          </a:p>
          <a:p>
            <a:pPr marL="0" indent="0">
              <a:buNone/>
            </a:pPr>
            <a:r>
              <a:rPr lang="en-US" dirty="0"/>
              <a:t>Therefore, a staffing agency is a great way to get your foot in the door somewhere, and it could lead to big things for your future and career.</a:t>
            </a:r>
          </a:p>
          <a:p>
            <a:pPr marL="0" indent="0">
              <a:buNone/>
            </a:pPr>
            <a:r>
              <a:rPr lang="en-US" dirty="0"/>
              <a:t>You do however have to be 18 or older to work with Axiom, but once you are, we can work with you that same day! </a:t>
            </a:r>
          </a:p>
          <a:p>
            <a:endParaRPr lang="en-US" dirty="0"/>
          </a:p>
        </p:txBody>
      </p:sp>
      <p:pic>
        <p:nvPicPr>
          <p:cNvPr id="2052" name="Picture 4" descr="Learn How to Get Your First Tech Job With No Work Experience - Skillcrush">
            <a:extLst>
              <a:ext uri="{FF2B5EF4-FFF2-40B4-BE49-F238E27FC236}">
                <a16:creationId xmlns:a16="http://schemas.microsoft.com/office/drawing/2014/main" id="{CD9BDFE4-C222-4A9D-9121-E41372AD81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5879" y="3742660"/>
            <a:ext cx="7620000" cy="3115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783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F5986-12D9-4C2C-9B2B-7C4DE16A686C}"/>
              </a:ext>
            </a:extLst>
          </p:cNvPr>
          <p:cNvSpPr>
            <a:spLocks noGrp="1"/>
          </p:cNvSpPr>
          <p:nvPr>
            <p:ph type="title"/>
          </p:nvPr>
        </p:nvSpPr>
        <p:spPr>
          <a:xfrm>
            <a:off x="0" y="0"/>
            <a:ext cx="10515600" cy="1325563"/>
          </a:xfrm>
        </p:spPr>
        <p:txBody>
          <a:bodyPr/>
          <a:lstStyle/>
          <a:p>
            <a:r>
              <a:rPr lang="en-US" b="1" dirty="0">
                <a:solidFill>
                  <a:schemeClr val="accent6">
                    <a:lumMod val="50000"/>
                  </a:schemeClr>
                </a:solidFill>
              </a:rPr>
              <a:t>What is the process?</a:t>
            </a:r>
            <a:r>
              <a:rPr lang="en-US" dirty="0"/>
              <a:t>		</a:t>
            </a:r>
          </a:p>
        </p:txBody>
      </p:sp>
      <p:sp>
        <p:nvSpPr>
          <p:cNvPr id="3" name="Content Placeholder 2">
            <a:extLst>
              <a:ext uri="{FF2B5EF4-FFF2-40B4-BE49-F238E27FC236}">
                <a16:creationId xmlns:a16="http://schemas.microsoft.com/office/drawing/2014/main" id="{54AEB5D6-F355-45BE-B5CE-8A2BC95E421C}"/>
              </a:ext>
            </a:extLst>
          </p:cNvPr>
          <p:cNvSpPr>
            <a:spLocks noGrp="1"/>
          </p:cNvSpPr>
          <p:nvPr>
            <p:ph idx="1"/>
          </p:nvPr>
        </p:nvSpPr>
        <p:spPr>
          <a:xfrm>
            <a:off x="0" y="1325563"/>
            <a:ext cx="8463294" cy="5877996"/>
          </a:xfrm>
        </p:spPr>
        <p:txBody>
          <a:bodyPr>
            <a:normAutofit/>
          </a:bodyPr>
          <a:lstStyle/>
          <a:p>
            <a:pPr marL="0" indent="0">
              <a:buNone/>
            </a:pPr>
            <a:r>
              <a:rPr lang="en-US" dirty="0"/>
              <a:t>To get set up with us, you get registered into our system online. You can do this from home or in our office. Once that is complete, we will go through an interview with you to see what position would be the best fit. After an employment decision is made, there is a couple more computer steps and paperwork depending on the client.</a:t>
            </a:r>
          </a:p>
          <a:p>
            <a:pPr marL="0" indent="0">
              <a:buNone/>
            </a:pPr>
            <a:r>
              <a:rPr lang="en-US" dirty="0"/>
              <a:t>Some clients will interview you directly, and others we can just get you confirmed to start work. </a:t>
            </a:r>
          </a:p>
          <a:p>
            <a:pPr marL="0" indent="0">
              <a:buNone/>
            </a:pPr>
            <a:r>
              <a:rPr lang="en-US" dirty="0"/>
              <a:t>Typically, the process is very easy, and we aim to get you to work as fast as you are looking to. </a:t>
            </a:r>
          </a:p>
        </p:txBody>
      </p:sp>
      <p:pic>
        <p:nvPicPr>
          <p:cNvPr id="3076" name="Picture 4" descr="Apply Now - Spoon River Home Health">
            <a:extLst>
              <a:ext uri="{FF2B5EF4-FFF2-40B4-BE49-F238E27FC236}">
                <a16:creationId xmlns:a16="http://schemas.microsoft.com/office/drawing/2014/main" id="{64E961B0-A308-4AC2-A87D-10F24337A8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3294" y="0"/>
            <a:ext cx="3769464" cy="3854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870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C774B-4F97-4937-9041-C46C995417CA}"/>
              </a:ext>
            </a:extLst>
          </p:cNvPr>
          <p:cNvSpPr>
            <a:spLocks noGrp="1"/>
          </p:cNvSpPr>
          <p:nvPr>
            <p:ph type="title"/>
          </p:nvPr>
        </p:nvSpPr>
        <p:spPr>
          <a:xfrm>
            <a:off x="838200" y="88680"/>
            <a:ext cx="10515600" cy="825722"/>
          </a:xfrm>
        </p:spPr>
        <p:txBody>
          <a:bodyPr>
            <a:normAutofit/>
          </a:bodyPr>
          <a:lstStyle/>
          <a:p>
            <a:r>
              <a:rPr lang="en-US" b="1" dirty="0">
                <a:solidFill>
                  <a:schemeClr val="accent6">
                    <a:lumMod val="50000"/>
                  </a:schemeClr>
                </a:solidFill>
              </a:rPr>
              <a:t>Do people have success with an agency? </a:t>
            </a:r>
          </a:p>
        </p:txBody>
      </p:sp>
      <p:sp>
        <p:nvSpPr>
          <p:cNvPr id="3" name="Content Placeholder 2">
            <a:extLst>
              <a:ext uri="{FF2B5EF4-FFF2-40B4-BE49-F238E27FC236}">
                <a16:creationId xmlns:a16="http://schemas.microsoft.com/office/drawing/2014/main" id="{9E2ABF32-4144-4058-B984-4B340961B24A}"/>
              </a:ext>
            </a:extLst>
          </p:cNvPr>
          <p:cNvSpPr>
            <a:spLocks noGrp="1"/>
          </p:cNvSpPr>
          <p:nvPr>
            <p:ph idx="1"/>
          </p:nvPr>
        </p:nvSpPr>
        <p:spPr>
          <a:xfrm>
            <a:off x="0" y="914402"/>
            <a:ext cx="12192000" cy="5943598"/>
          </a:xfrm>
        </p:spPr>
        <p:txBody>
          <a:bodyPr>
            <a:normAutofit/>
          </a:bodyPr>
          <a:lstStyle/>
          <a:p>
            <a:r>
              <a:rPr lang="en-US" dirty="0"/>
              <a:t>Yes! Below are just a few of our many success stories. </a:t>
            </a:r>
          </a:p>
          <a:p>
            <a:endParaRPr lang="en-US" dirty="0"/>
          </a:p>
          <a:p>
            <a:endParaRPr lang="en-US" dirty="0"/>
          </a:p>
          <a:p>
            <a:endParaRPr lang="en-US" dirty="0"/>
          </a:p>
          <a:p>
            <a:endParaRPr lang="en-US" dirty="0"/>
          </a:p>
          <a:p>
            <a:endParaRPr lang="en-US" dirty="0"/>
          </a:p>
          <a:p>
            <a:endParaRPr lang="en-US" dirty="0"/>
          </a:p>
          <a:p>
            <a:endParaRPr lang="en-US" b="1" dirty="0">
              <a:solidFill>
                <a:schemeClr val="accent2"/>
              </a:solidFill>
            </a:endParaRPr>
          </a:p>
        </p:txBody>
      </p:sp>
      <p:pic>
        <p:nvPicPr>
          <p:cNvPr id="5" name="Picture 4" descr="A picture containing diagram&#10;&#10;Description automatically generated">
            <a:extLst>
              <a:ext uri="{FF2B5EF4-FFF2-40B4-BE49-F238E27FC236}">
                <a16:creationId xmlns:a16="http://schemas.microsoft.com/office/drawing/2014/main" id="{06CAC390-4612-4C78-BCF8-55E54F2E98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58039"/>
            <a:ext cx="4136067" cy="3141921"/>
          </a:xfrm>
          <a:prstGeom prst="rect">
            <a:avLst/>
          </a:prstGeom>
        </p:spPr>
      </p:pic>
      <p:pic>
        <p:nvPicPr>
          <p:cNvPr id="7" name="Picture 6" descr="A person holding a book&#10;&#10;Description automatically generated with low confidence">
            <a:extLst>
              <a:ext uri="{FF2B5EF4-FFF2-40B4-BE49-F238E27FC236}">
                <a16:creationId xmlns:a16="http://schemas.microsoft.com/office/drawing/2014/main" id="{2BF9917A-CDFD-4A75-9657-6C9C3F7EC2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0639" y="1858038"/>
            <a:ext cx="3672218" cy="3224323"/>
          </a:xfrm>
          <a:prstGeom prst="rect">
            <a:avLst/>
          </a:prstGeom>
        </p:spPr>
      </p:pic>
      <p:pic>
        <p:nvPicPr>
          <p:cNvPr id="9" name="Picture 8" descr="A picture containing shape&#10;&#10;Description automatically generated">
            <a:extLst>
              <a:ext uri="{FF2B5EF4-FFF2-40B4-BE49-F238E27FC236}">
                <a16:creationId xmlns:a16="http://schemas.microsoft.com/office/drawing/2014/main" id="{35D6918F-CBA6-4AFB-9F19-60F73F0E9F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5248" y="1858036"/>
            <a:ext cx="3506752" cy="3261539"/>
          </a:xfrm>
          <a:prstGeom prst="rect">
            <a:avLst/>
          </a:prstGeom>
        </p:spPr>
      </p:pic>
      <p:sp>
        <p:nvSpPr>
          <p:cNvPr id="4" name="Rectangle 3">
            <a:extLst>
              <a:ext uri="{FF2B5EF4-FFF2-40B4-BE49-F238E27FC236}">
                <a16:creationId xmlns:a16="http://schemas.microsoft.com/office/drawing/2014/main" id="{11F861EA-7BC0-4AC8-9705-C4A3CDE7ADE4}"/>
              </a:ext>
            </a:extLst>
          </p:cNvPr>
          <p:cNvSpPr/>
          <p:nvPr/>
        </p:nvSpPr>
        <p:spPr>
          <a:xfrm>
            <a:off x="85060" y="5082362"/>
            <a:ext cx="4051007" cy="16497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Victoria was working with us at a Tailoring Factory in Westminster, MD. and was hired on to the client. Since day one, she has loved her job, and her hard work paid off!</a:t>
            </a:r>
          </a:p>
        </p:txBody>
      </p:sp>
      <p:sp>
        <p:nvSpPr>
          <p:cNvPr id="6" name="Rectangle 5">
            <a:extLst>
              <a:ext uri="{FF2B5EF4-FFF2-40B4-BE49-F238E27FC236}">
                <a16:creationId xmlns:a16="http://schemas.microsoft.com/office/drawing/2014/main" id="{5D7230F6-85D2-44F5-B58E-B70CAF472DD8}"/>
              </a:ext>
            </a:extLst>
          </p:cNvPr>
          <p:cNvSpPr/>
          <p:nvPr/>
        </p:nvSpPr>
        <p:spPr>
          <a:xfrm>
            <a:off x="4580639" y="5082363"/>
            <a:ext cx="3672218" cy="16869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Meghan was working with us at a Logistics company as a Customer Service Rep. and was hired on in just 3 short months. Way to go Meghan! </a:t>
            </a:r>
          </a:p>
        </p:txBody>
      </p:sp>
      <p:sp>
        <p:nvSpPr>
          <p:cNvPr id="8" name="Rectangle 7">
            <a:extLst>
              <a:ext uri="{FF2B5EF4-FFF2-40B4-BE49-F238E27FC236}">
                <a16:creationId xmlns:a16="http://schemas.microsoft.com/office/drawing/2014/main" id="{15556ACC-3061-4A51-895C-37FDEF21442A}"/>
              </a:ext>
            </a:extLst>
          </p:cNvPr>
          <p:cNvSpPr/>
          <p:nvPr/>
        </p:nvSpPr>
        <p:spPr>
          <a:xfrm>
            <a:off x="8685248" y="5119576"/>
            <a:ext cx="3506752" cy="16125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Steven was working with us for a while on many assignments, then he finally found one that he loved, his dedication paid off and he was hired on the client. </a:t>
            </a:r>
          </a:p>
        </p:txBody>
      </p:sp>
    </p:spTree>
    <p:extLst>
      <p:ext uri="{BB962C8B-B14F-4D97-AF65-F5344CB8AC3E}">
        <p14:creationId xmlns:p14="http://schemas.microsoft.com/office/powerpoint/2010/main" val="1567850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D8AAE-BE5E-4F71-A846-E29028A58FE1}"/>
              </a:ext>
            </a:extLst>
          </p:cNvPr>
          <p:cNvSpPr>
            <a:spLocks noGrp="1"/>
          </p:cNvSpPr>
          <p:nvPr>
            <p:ph type="title"/>
          </p:nvPr>
        </p:nvSpPr>
        <p:spPr/>
        <p:txBody>
          <a:bodyPr/>
          <a:lstStyle/>
          <a:p>
            <a:r>
              <a:rPr lang="en-US" b="1" dirty="0">
                <a:solidFill>
                  <a:schemeClr val="accent6">
                    <a:lumMod val="50000"/>
                  </a:schemeClr>
                </a:solidFill>
              </a:rPr>
              <a:t>I’m planning on going away for college, why would I want to work with Axiom?</a:t>
            </a:r>
          </a:p>
        </p:txBody>
      </p:sp>
      <p:sp>
        <p:nvSpPr>
          <p:cNvPr id="3" name="Content Placeholder 2">
            <a:extLst>
              <a:ext uri="{FF2B5EF4-FFF2-40B4-BE49-F238E27FC236}">
                <a16:creationId xmlns:a16="http://schemas.microsoft.com/office/drawing/2014/main" id="{CB65A7F8-3AD5-44C8-940D-C0012B474798}"/>
              </a:ext>
            </a:extLst>
          </p:cNvPr>
          <p:cNvSpPr>
            <a:spLocks noGrp="1"/>
          </p:cNvSpPr>
          <p:nvPr>
            <p:ph idx="1"/>
          </p:nvPr>
        </p:nvSpPr>
        <p:spPr/>
        <p:txBody>
          <a:bodyPr/>
          <a:lstStyle/>
          <a:p>
            <a:pPr marL="0" indent="0">
              <a:buNone/>
            </a:pPr>
            <a:r>
              <a:rPr lang="en-US" dirty="0"/>
              <a:t>We don’t just have long term, temp to hire assignments, we have temp only too!</a:t>
            </a:r>
          </a:p>
          <a:p>
            <a:pPr marL="0" indent="0">
              <a:buNone/>
            </a:pPr>
            <a:r>
              <a:rPr lang="en-US" dirty="0"/>
              <a:t>We get one day assignments, as well as seasonal work if you are home visiting from college or on a holiday break.</a:t>
            </a:r>
          </a:p>
          <a:p>
            <a:pPr marL="0" indent="0">
              <a:buNone/>
            </a:pPr>
            <a:r>
              <a:rPr lang="en-US" dirty="0"/>
              <a:t>We have one client that has a two-week assignment once EVERY month! </a:t>
            </a:r>
          </a:p>
          <a:p>
            <a:pPr marL="0" indent="0">
              <a:buNone/>
            </a:pPr>
            <a:r>
              <a:rPr lang="en-US" dirty="0"/>
              <a:t>This is why it is important to be registered with us so you can receive alerts for all of the different openings we get. </a:t>
            </a:r>
          </a:p>
        </p:txBody>
      </p:sp>
    </p:spTree>
    <p:extLst>
      <p:ext uri="{BB962C8B-B14F-4D97-AF65-F5344CB8AC3E}">
        <p14:creationId xmlns:p14="http://schemas.microsoft.com/office/powerpoint/2010/main" val="10793602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3542</TotalTime>
  <Words>826</Words>
  <Application>Microsoft Office PowerPoint</Application>
  <PresentationFormat>Widescreen</PresentationFormat>
  <Paragraphs>57</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inherit</vt:lpstr>
      <vt:lpstr>Merriweather</vt:lpstr>
      <vt:lpstr>Office Theme</vt:lpstr>
      <vt:lpstr>Axiom Staffing Group</vt:lpstr>
      <vt:lpstr>PowerPoint Presentation</vt:lpstr>
      <vt:lpstr>What is AXIOM?  </vt:lpstr>
      <vt:lpstr>What kind of jobs does Axiom have?</vt:lpstr>
      <vt:lpstr>PowerPoint Presentation</vt:lpstr>
      <vt:lpstr>Do I need experience for all these jobs?</vt:lpstr>
      <vt:lpstr>What is the process?  </vt:lpstr>
      <vt:lpstr>Do people have success with an agency? </vt:lpstr>
      <vt:lpstr>I’m planning on going away for college, why would I want to work with Axiom?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Axiom Staffing?</dc:title>
  <dc:creator>Skylar Reider</dc:creator>
  <cp:lastModifiedBy>Skylar Reider</cp:lastModifiedBy>
  <cp:revision>50</cp:revision>
  <dcterms:created xsi:type="dcterms:W3CDTF">2021-03-24T20:02:06Z</dcterms:created>
  <dcterms:modified xsi:type="dcterms:W3CDTF">2021-04-21T20:21:45Z</dcterms:modified>
</cp:coreProperties>
</file>